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020272" y="1844824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محاضرة: 6</a:t>
            </a:r>
            <a:endParaRPr lang="ar-IQ" sz="3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6324600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IQ" dirty="0" smtClean="0"/>
              <a:t>مادة اساسيات الحاسوب</a:t>
            </a:r>
            <a:br>
              <a:rPr lang="ar-IQ" dirty="0" smtClean="0"/>
            </a:br>
            <a:r>
              <a:rPr lang="ar-IQ" dirty="0" smtClean="0"/>
              <a:t>كلية التربية/القرنة </a:t>
            </a:r>
            <a:br>
              <a:rPr lang="ar-IQ" dirty="0" smtClean="0"/>
            </a:br>
            <a:r>
              <a:rPr lang="ar-IQ" dirty="0" smtClean="0"/>
              <a:t>قسم اللغة الانكليزية </a:t>
            </a:r>
            <a:r>
              <a:rPr lang="ar-IQ" smtClean="0"/>
              <a:t>و الكيمياء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المرحلة </a:t>
            </a:r>
            <a:r>
              <a:rPr lang="ar-IQ" dirty="0" smtClean="0"/>
              <a:t>الاولى</a:t>
            </a:r>
            <a:br>
              <a:rPr lang="ar-IQ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مدرس المادة: </a:t>
            </a:r>
            <a:r>
              <a:rPr lang="ar-IQ" sz="3600" dirty="0" err="1" smtClean="0"/>
              <a:t>م.م</a:t>
            </a:r>
            <a:r>
              <a:rPr lang="ar-IQ" sz="3600" dirty="0" smtClean="0"/>
              <a:t> عمار عبد الجبار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106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987824" y="1719070"/>
            <a:ext cx="5801068" cy="487828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u="sng" dirty="0"/>
              <a:t>Paste</a:t>
            </a:r>
            <a:r>
              <a:rPr lang="en-US" dirty="0"/>
              <a:t> </a:t>
            </a:r>
            <a:r>
              <a:rPr lang="ar-IQ" dirty="0"/>
              <a:t>للصق الايقونة المقتطعة او المستنسخة حسب الاجراء اعلاه.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/>
              <a:t>Send to</a:t>
            </a:r>
            <a:r>
              <a:rPr lang="en-US" dirty="0"/>
              <a:t> </a:t>
            </a:r>
            <a:r>
              <a:rPr lang="ar-IQ" dirty="0" smtClean="0"/>
              <a:t> </a:t>
            </a:r>
            <a:r>
              <a:rPr lang="ar-IQ" dirty="0" err="1" smtClean="0"/>
              <a:t>لارسال</a:t>
            </a:r>
            <a:r>
              <a:rPr lang="ar-IQ" dirty="0" smtClean="0"/>
              <a:t> </a:t>
            </a:r>
            <a:r>
              <a:rPr lang="ar-IQ" dirty="0"/>
              <a:t>الملف الخاص </a:t>
            </a:r>
            <a:r>
              <a:rPr lang="ar-IQ" dirty="0" err="1"/>
              <a:t>بالايقونة</a:t>
            </a:r>
            <a:r>
              <a:rPr lang="ar-IQ" dirty="0"/>
              <a:t> وكل محتوياته الى مكان اخر يحدد من خلال </a:t>
            </a:r>
            <a:endParaRPr lang="en-US" dirty="0"/>
          </a:p>
          <a:p>
            <a:pPr marL="45720" indent="0">
              <a:lnSpc>
                <a:spcPct val="150000"/>
              </a:lnSpc>
              <a:buNone/>
            </a:pPr>
            <a:r>
              <a:rPr lang="ar-IQ" dirty="0"/>
              <a:t>قائمة فرعية تظهر بجانب الايعاز ليتم ارساله اما الى القرص المرن او الى سطح المكتب او الى حافظة الملفات.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/>
              <a:t>Rename</a:t>
            </a:r>
            <a:r>
              <a:rPr lang="en-US" dirty="0"/>
              <a:t> </a:t>
            </a:r>
            <a:r>
              <a:rPr lang="ar-IQ" dirty="0"/>
              <a:t>لتغيير اسم الايقونة.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/>
              <a:t>Delete</a:t>
            </a:r>
            <a:r>
              <a:rPr lang="en-US" dirty="0"/>
              <a:t> </a:t>
            </a:r>
            <a:r>
              <a:rPr lang="ar-IQ" dirty="0" smtClean="0"/>
              <a:t> لحذف </a:t>
            </a:r>
            <a:r>
              <a:rPr lang="ar-IQ" dirty="0"/>
              <a:t>الايقونة وجميع محتوياتها.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/>
              <a:t>Properties</a:t>
            </a:r>
            <a:r>
              <a:rPr lang="en-US" dirty="0"/>
              <a:t> </a:t>
            </a:r>
            <a:r>
              <a:rPr lang="ar-IQ" dirty="0" smtClean="0"/>
              <a:t> لتوضيح </a:t>
            </a:r>
            <a:r>
              <a:rPr lang="ar-IQ" dirty="0"/>
              <a:t>خصائص الايقونة. </a:t>
            </a:r>
            <a:endParaRPr lang="en-US" dirty="0"/>
          </a:p>
          <a:p>
            <a:pPr>
              <a:lnSpc>
                <a:spcPct val="150000"/>
              </a:lnSpc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u="sng" dirty="0" smtClean="0"/>
              <a:t>ثانيا: القائمة </a:t>
            </a:r>
            <a:r>
              <a:rPr lang="ar-IQ" b="1" u="sng" dirty="0"/>
              <a:t>الخاصة بخصائص الايقونات</a:t>
            </a:r>
            <a:r>
              <a:rPr lang="ar-IQ" b="1" u="sng" dirty="0" smtClean="0"/>
              <a:t>: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9" b="4491"/>
          <a:stretch/>
        </p:blipFill>
        <p:spPr>
          <a:xfrm>
            <a:off x="179513" y="1705736"/>
            <a:ext cx="2736304" cy="46755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6745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251520" y="1412776"/>
            <a:ext cx="8407400" cy="4408488"/>
          </a:xfrm>
          <a:effectLst>
            <a:glow rad="139700">
              <a:schemeClr val="accent4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isometricRightUp"/>
            <a:lightRig rig="threePt" dir="t"/>
          </a:scene3d>
        </p:spPr>
        <p:txBody>
          <a:bodyPr>
            <a:normAutofit/>
          </a:bodyPr>
          <a:lstStyle/>
          <a:p>
            <a:pPr marL="45720" indent="0">
              <a:buNone/>
            </a:pPr>
            <a:endParaRPr lang="ar-IQ" sz="2800" dirty="0" smtClean="0"/>
          </a:p>
          <a:p>
            <a:pPr marL="45720" indent="0">
              <a:buNone/>
            </a:pPr>
            <a:endParaRPr lang="ar-IQ" sz="2800" dirty="0"/>
          </a:p>
          <a:p>
            <a:pPr marL="45720" indent="0" algn="ctr">
              <a:buNone/>
            </a:pPr>
            <a:r>
              <a:rPr lang="ar-IQ" sz="6000" b="1" dirty="0" smtClean="0">
                <a:solidFill>
                  <a:srgbClr val="FF0000"/>
                </a:solidFill>
              </a:rPr>
              <a:t>شكرا لأصغائكم</a:t>
            </a:r>
            <a:endParaRPr lang="ar-IQ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6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5157192"/>
          </a:xfrm>
        </p:spPr>
        <p:txBody>
          <a:bodyPr>
            <a:noAutofit/>
          </a:bodyPr>
          <a:lstStyle/>
          <a:p>
            <a:pPr marL="45720" indent="0">
              <a:lnSpc>
                <a:spcPct val="170000"/>
              </a:lnSpc>
              <a:buNone/>
            </a:pPr>
            <a:r>
              <a:rPr lang="ar-IQ" b="1" dirty="0" smtClean="0">
                <a:latin typeface="Aharoni" pitchFamily="2" charset="-79"/>
              </a:rPr>
              <a:t> نظام التشغيل من المكونات البرمجية للحاسبة, ومن ضمن انظمة التشغيل هو نظام الويندوز بإصداراته المختلفة.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ar-IQ" b="1" dirty="0" smtClean="0">
                <a:latin typeface="Aharoni" pitchFamily="2" charset="-79"/>
              </a:rPr>
              <a:t>يعتبر </a:t>
            </a:r>
            <a:r>
              <a:rPr lang="ar-IQ" b="1" dirty="0">
                <a:latin typeface="Aharoni" pitchFamily="2" charset="-79"/>
              </a:rPr>
              <a:t>نظام التشغيل بشكل </a:t>
            </a:r>
            <a:r>
              <a:rPr lang="ar-IQ" b="1">
                <a:latin typeface="Aharoni" pitchFamily="2" charset="-79"/>
              </a:rPr>
              <a:t>عام </a:t>
            </a:r>
            <a:r>
              <a:rPr lang="ar-IQ" b="1" smtClean="0">
                <a:latin typeface="Aharoni" pitchFamily="2" charset="-79"/>
              </a:rPr>
              <a:t>هو </a:t>
            </a:r>
            <a:r>
              <a:rPr lang="ar-IQ" b="1" dirty="0">
                <a:latin typeface="Aharoni" pitchFamily="2" charset="-79"/>
              </a:rPr>
              <a:t>الاداة التي يتم من خلالها التعامل </a:t>
            </a:r>
            <a:r>
              <a:rPr lang="ar-IQ" b="1" dirty="0" smtClean="0">
                <a:latin typeface="Aharoni" pitchFamily="2" charset="-79"/>
              </a:rPr>
              <a:t>مع</a:t>
            </a:r>
            <a:r>
              <a:rPr lang="ar-IQ" b="1" dirty="0">
                <a:latin typeface="Aharoni" pitchFamily="2" charset="-79"/>
              </a:rPr>
              <a:t> </a:t>
            </a:r>
            <a:r>
              <a:rPr lang="ar-IQ" b="1" dirty="0" smtClean="0">
                <a:latin typeface="Aharoni" pitchFamily="2" charset="-79"/>
              </a:rPr>
              <a:t>الحاسبة وجميع </a:t>
            </a:r>
            <a:r>
              <a:rPr lang="ar-IQ" b="1" dirty="0">
                <a:latin typeface="Aharoni" pitchFamily="2" charset="-79"/>
              </a:rPr>
              <a:t>الاجهزة الملحقة بها. وهناك عدة انظمة تشغيلية وكما ذكرنا سابقا"، </a:t>
            </a:r>
            <a:r>
              <a:rPr lang="ar-IQ" b="1" dirty="0" smtClean="0">
                <a:latin typeface="Aharoni" pitchFamily="2" charset="-79"/>
              </a:rPr>
              <a:t>واشهر هذه</a:t>
            </a:r>
            <a:r>
              <a:rPr lang="ar-IQ" b="1" dirty="0">
                <a:latin typeface="Aharoni" pitchFamily="2" charset="-79"/>
              </a:rPr>
              <a:t> </a:t>
            </a:r>
            <a:r>
              <a:rPr lang="ar-IQ" b="1" dirty="0" smtClean="0">
                <a:latin typeface="Aharoni" pitchFamily="2" charset="-79"/>
              </a:rPr>
              <a:t>الانظمة </a:t>
            </a:r>
            <a:r>
              <a:rPr lang="ar-IQ" b="1" dirty="0">
                <a:latin typeface="Aharoni" pitchFamily="2" charset="-79"/>
              </a:rPr>
              <a:t>شيوعا هو نظام النوافذ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Windows</a:t>
            </a:r>
            <a:r>
              <a:rPr lang="ar-IQ" b="1" dirty="0">
                <a:latin typeface="Aharoni" pitchFamily="2" charset="-79"/>
              </a:rPr>
              <a:t>.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70000"/>
              </a:lnSpc>
            </a:pPr>
            <a:r>
              <a:rPr lang="ar-IQ" b="1" dirty="0">
                <a:latin typeface="Aharoni" pitchFamily="2" charset="-79"/>
              </a:rPr>
              <a:t>  </a:t>
            </a:r>
            <a:r>
              <a:rPr lang="ar-IQ" b="1" dirty="0" smtClean="0">
                <a:latin typeface="Aharoni" pitchFamily="2" charset="-79"/>
              </a:rPr>
              <a:t> </a:t>
            </a:r>
            <a:r>
              <a:rPr lang="ar-IQ" b="1" dirty="0">
                <a:latin typeface="Aharoni" pitchFamily="2" charset="-79"/>
              </a:rPr>
              <a:t>يعد هذا النظام من اسهل وافضل الانظمة </a:t>
            </a:r>
            <a:r>
              <a:rPr lang="ar-IQ" b="1" dirty="0" smtClean="0">
                <a:latin typeface="Aharoni" pitchFamily="2" charset="-79"/>
              </a:rPr>
              <a:t>لأنه </a:t>
            </a:r>
            <a:r>
              <a:rPr lang="ar-IQ" b="1" dirty="0">
                <a:latin typeface="Aharoni" pitchFamily="2" charset="-79"/>
              </a:rPr>
              <a:t>يوفر سهولة </a:t>
            </a:r>
            <a:r>
              <a:rPr lang="ar-IQ" b="1" dirty="0" smtClean="0">
                <a:latin typeface="Aharoni" pitchFamily="2" charset="-79"/>
              </a:rPr>
              <a:t>استخدام نظام </a:t>
            </a:r>
            <a:r>
              <a:rPr lang="ar-IQ" b="1" dirty="0">
                <a:latin typeface="Aharoni" pitchFamily="2" charset="-79"/>
              </a:rPr>
              <a:t>التشغيل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ar-IQ" b="1" dirty="0" smtClean="0">
                <a:latin typeface="Aharoni" pitchFamily="2" charset="-79"/>
              </a:rPr>
              <a:t> وسرعة </a:t>
            </a:r>
            <a:r>
              <a:rPr lang="ar-IQ" b="1" dirty="0">
                <a:latin typeface="Aharoni" pitchFamily="2" charset="-79"/>
              </a:rPr>
              <a:t>التنفيذ والتنقل بين التطبيقات المختلفة </a:t>
            </a:r>
            <a:r>
              <a:rPr lang="ar-IQ" b="1" dirty="0" smtClean="0">
                <a:latin typeface="Aharoni" pitchFamily="2" charset="-79"/>
              </a:rPr>
              <a:t>.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pPr algn="r"/>
            <a:r>
              <a:rPr lang="ar-IQ" sz="3600" b="1" u="sng" dirty="0"/>
              <a:t>نظام التشغيل  </a:t>
            </a:r>
            <a:r>
              <a:rPr lang="en-US" sz="3600" b="1" dirty="0"/>
              <a:t>Windows</a:t>
            </a:r>
          </a:p>
        </p:txBody>
      </p:sp>
    </p:spTree>
    <p:extLst>
      <p:ext uri="{BB962C8B-B14F-4D97-AF65-F5344CB8AC3E}">
        <p14:creationId xmlns:p14="http://schemas.microsoft.com/office/powerpoint/2010/main" val="246377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836712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ar-IQ" sz="2000" b="1" u="sng" dirty="0">
                <a:solidFill>
                  <a:srgbClr val="FF0000"/>
                </a:solidFill>
                <a:latin typeface="Aharoni" pitchFamily="2" charset="-79"/>
              </a:rPr>
              <a:t>مزايا نظام </a:t>
            </a:r>
            <a:r>
              <a:rPr lang="ar-IQ" sz="2000" b="1" u="sng" dirty="0" smtClean="0">
                <a:solidFill>
                  <a:srgbClr val="FF0000"/>
                </a:solidFill>
                <a:latin typeface="Aharoni" pitchFamily="2" charset="-79"/>
              </a:rPr>
              <a:t>التشغيل </a:t>
            </a:r>
            <a:r>
              <a:rPr lang="en-US" sz="2000" b="1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u="sng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Windows</a:t>
            </a:r>
            <a:r>
              <a:rPr lang="ar-IQ" sz="2000" b="1" u="sng" dirty="0" smtClean="0">
                <a:solidFill>
                  <a:srgbClr val="FF0000"/>
                </a:solidFill>
                <a:latin typeface="Aharoni" pitchFamily="2" charset="-79"/>
              </a:rPr>
              <a:t>:</a:t>
            </a:r>
          </a:p>
          <a:p>
            <a:pPr>
              <a:lnSpc>
                <a:spcPct val="170000"/>
              </a:lnSpc>
            </a:pPr>
            <a:endParaRPr lang="en-US" sz="2000" b="1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70000"/>
              </a:lnSpc>
            </a:pPr>
            <a:r>
              <a:rPr lang="ar-IQ" sz="2000" b="1" dirty="0">
                <a:latin typeface="Aharoni" pitchFamily="2" charset="-79"/>
              </a:rPr>
              <a:t>1 - له واجهة استخدام رسومية تستخدم فيها الصور والكلمات والرموز على الشاشة ويتم</a:t>
            </a:r>
            <a:endParaRPr lang="en-US" sz="2000" b="1" dirty="0">
              <a:latin typeface="Aharoni" pitchFamily="2" charset="-79"/>
              <a:cs typeface="Aharoni" pitchFamily="2" charset="-79"/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ar-IQ" sz="2000" b="1" dirty="0">
                <a:latin typeface="Aharoni" pitchFamily="2" charset="-79"/>
              </a:rPr>
              <a:t>  التحكم بها باستخدام الفأرة  </a:t>
            </a:r>
            <a:r>
              <a:rPr lang="en-US" sz="2000" b="1" dirty="0">
                <a:latin typeface="Aharoni" pitchFamily="2" charset="-79"/>
                <a:cs typeface="Aharoni" pitchFamily="2" charset="-79"/>
              </a:rPr>
              <a:t>Mouse</a:t>
            </a:r>
          </a:p>
          <a:p>
            <a:pPr>
              <a:lnSpc>
                <a:spcPct val="170000"/>
              </a:lnSpc>
            </a:pPr>
            <a:r>
              <a:rPr lang="ar-IQ" sz="2000" b="1" dirty="0">
                <a:latin typeface="Aharoni" pitchFamily="2" charset="-79"/>
              </a:rPr>
              <a:t>2 - برامج </a:t>
            </a:r>
            <a:r>
              <a:rPr lang="ar-IQ" sz="2000" b="1" dirty="0" smtClean="0">
                <a:latin typeface="Aharoni" pitchFamily="2" charset="-79"/>
              </a:rPr>
              <a:t>ملحقة  مع البرنامج بما </a:t>
            </a:r>
            <a:r>
              <a:rPr lang="ar-IQ" sz="2000" b="1" dirty="0">
                <a:latin typeface="Aharoni" pitchFamily="2" charset="-79"/>
              </a:rPr>
              <a:t>فيها برنامجين بسيطين لمعالجة الرسوم والنصوص.</a:t>
            </a:r>
            <a:endParaRPr lang="en-US" sz="2000" b="1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70000"/>
              </a:lnSpc>
            </a:pPr>
            <a:r>
              <a:rPr lang="ar-IQ" sz="2000" b="1" dirty="0">
                <a:latin typeface="Aharoni" pitchFamily="2" charset="-79"/>
              </a:rPr>
              <a:t>3 - </a:t>
            </a:r>
            <a:r>
              <a:rPr lang="ar-IQ" sz="2000" b="1" dirty="0" smtClean="0">
                <a:latin typeface="Aharoni" pitchFamily="2" charset="-79"/>
              </a:rPr>
              <a:t>القدرة </a:t>
            </a:r>
            <a:r>
              <a:rPr lang="ar-IQ" sz="2000" b="1" dirty="0">
                <a:latin typeface="Aharoni" pitchFamily="2" charset="-79"/>
              </a:rPr>
              <a:t>على عرض عدة مستندات وتشغيل عدة برامج مرة واحدة.</a:t>
            </a:r>
            <a:endParaRPr lang="en-US" sz="20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442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9088" y="1700808"/>
            <a:ext cx="8928992" cy="4968552"/>
          </a:xfrm>
        </p:spPr>
        <p:txBody>
          <a:bodyPr>
            <a:noAutofit/>
          </a:bodyPr>
          <a:lstStyle/>
          <a:p>
            <a:r>
              <a:rPr lang="ar-IQ" dirty="0" smtClean="0"/>
              <a:t>يظهر </a:t>
            </a:r>
            <a:r>
              <a:rPr lang="ar-IQ" dirty="0"/>
              <a:t>نظام النوافذ </a:t>
            </a:r>
            <a:r>
              <a:rPr lang="ar-IQ" dirty="0" smtClean="0"/>
              <a:t>( الويندوز) على </a:t>
            </a:r>
            <a:r>
              <a:rPr lang="ar-IQ" dirty="0"/>
              <a:t>الشاشة عند تشغيل الحاسبة </a:t>
            </a:r>
            <a:r>
              <a:rPr lang="ar-IQ" dirty="0" smtClean="0"/>
              <a:t>بشكل مباشر</a:t>
            </a:r>
          </a:p>
          <a:p>
            <a:pPr marL="45720" indent="0">
              <a:buNone/>
            </a:pPr>
            <a:endParaRPr lang="en-US" dirty="0"/>
          </a:p>
          <a:p>
            <a:r>
              <a:rPr lang="ar-IQ" dirty="0" smtClean="0"/>
              <a:t>من مكونات </a:t>
            </a:r>
            <a:r>
              <a:rPr lang="ar-IQ" dirty="0"/>
              <a:t>النظام </a:t>
            </a:r>
            <a:r>
              <a:rPr lang="ar-IQ" dirty="0" smtClean="0"/>
              <a:t>هي:</a:t>
            </a:r>
            <a:endParaRPr lang="en-US" dirty="0"/>
          </a:p>
          <a:p>
            <a:r>
              <a:rPr lang="ar-IQ" dirty="0"/>
              <a:t>1 - سطح المكتب </a:t>
            </a:r>
            <a:r>
              <a:rPr lang="en-US" dirty="0"/>
              <a:t>Desk top </a:t>
            </a:r>
            <a:r>
              <a:rPr lang="ar-IQ" dirty="0"/>
              <a:t> : وهو المساحة الخلفية للشاشة الظاهرة ويكون بلون ازرق </a:t>
            </a:r>
            <a:r>
              <a:rPr lang="ar-IQ" dirty="0" smtClean="0"/>
              <a:t>او</a:t>
            </a:r>
            <a:r>
              <a:rPr lang="ar-IQ" dirty="0"/>
              <a:t> </a:t>
            </a:r>
            <a:r>
              <a:rPr lang="ar-IQ" dirty="0" smtClean="0"/>
              <a:t>احد </a:t>
            </a:r>
            <a:r>
              <a:rPr lang="ar-IQ" dirty="0"/>
              <a:t>الصور او ورق الجدران وتتجمع عليه كافة الايقونات.</a:t>
            </a:r>
            <a:endParaRPr lang="en-US" dirty="0"/>
          </a:p>
          <a:p>
            <a:r>
              <a:rPr lang="ar-IQ" dirty="0"/>
              <a:t>2 -الايقونات </a:t>
            </a:r>
            <a:r>
              <a:rPr lang="en-US" dirty="0"/>
              <a:t>Icons</a:t>
            </a:r>
            <a:r>
              <a:rPr lang="ar-IQ" dirty="0"/>
              <a:t> : وهي صور صغيرة تمثل البرامج المتاح تشغيلها وتنفيذها مباشرة </a:t>
            </a:r>
            <a:r>
              <a:rPr lang="ar-IQ" dirty="0" smtClean="0"/>
              <a:t>من</a:t>
            </a:r>
            <a:r>
              <a:rPr lang="ar-IQ" dirty="0"/>
              <a:t> </a:t>
            </a:r>
            <a:r>
              <a:rPr lang="ar-IQ" dirty="0" smtClean="0"/>
              <a:t>سطح المكتب.</a:t>
            </a:r>
            <a:endParaRPr lang="en-US" dirty="0"/>
          </a:p>
          <a:p>
            <a:r>
              <a:rPr lang="ar-IQ" dirty="0"/>
              <a:t>3 - شريط المهام </a:t>
            </a:r>
            <a:r>
              <a:rPr lang="en-US" dirty="0" smtClean="0"/>
              <a:t>:Task </a:t>
            </a:r>
            <a:r>
              <a:rPr lang="en-US" dirty="0"/>
              <a:t>bar  </a:t>
            </a:r>
            <a:r>
              <a:rPr lang="ar-IQ" dirty="0"/>
              <a:t>وهو شريط ممتد افقيا اسفل الشاشة ويحتوي على زر</a:t>
            </a:r>
            <a:endParaRPr lang="en-US" dirty="0"/>
          </a:p>
          <a:p>
            <a:pPr marL="45720" indent="0">
              <a:buNone/>
            </a:pPr>
            <a:r>
              <a:rPr lang="ar-IQ" dirty="0" smtClean="0"/>
              <a:t>يعرض </a:t>
            </a:r>
            <a:r>
              <a:rPr lang="ar-IQ" dirty="0"/>
              <a:t>الوقت ورمز اللغة المستخدمة وتتوضح فيه اسماء النوافذ والبرامج </a:t>
            </a:r>
            <a:r>
              <a:rPr lang="ar-IQ" dirty="0" smtClean="0"/>
              <a:t>قيد</a:t>
            </a:r>
            <a:r>
              <a:rPr lang="ar-IQ" dirty="0"/>
              <a:t> </a:t>
            </a:r>
            <a:r>
              <a:rPr lang="ar-IQ" dirty="0" smtClean="0"/>
              <a:t>الاشتغال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4 - زر </a:t>
            </a:r>
            <a:r>
              <a:rPr lang="en-US" dirty="0"/>
              <a:t>Start</a:t>
            </a:r>
            <a:r>
              <a:rPr lang="ar-IQ" dirty="0"/>
              <a:t>: وهو زر انطلاق العمل على الكومبيوتر ويحتوي قائمة تتضمن اسماء </a:t>
            </a:r>
            <a:r>
              <a:rPr lang="ar-IQ" dirty="0" smtClean="0"/>
              <a:t>البرامج</a:t>
            </a:r>
            <a:r>
              <a:rPr lang="ar-IQ" dirty="0"/>
              <a:t> </a:t>
            </a:r>
            <a:r>
              <a:rPr lang="ar-IQ" dirty="0" smtClean="0"/>
              <a:t>والتطبيقات  </a:t>
            </a:r>
            <a:r>
              <a:rPr lang="en-US" dirty="0"/>
              <a:t>Start menu)</a:t>
            </a:r>
            <a:r>
              <a:rPr lang="ar-IQ" dirty="0"/>
              <a:t> </a:t>
            </a:r>
            <a:r>
              <a:rPr lang="ar-IQ" dirty="0" smtClean="0"/>
              <a:t>) أو </a:t>
            </a:r>
            <a:r>
              <a:rPr lang="en-US" dirty="0" smtClean="0"/>
              <a:t>All Programs </a:t>
            </a:r>
            <a:r>
              <a:rPr lang="ar-IQ" dirty="0" smtClean="0"/>
              <a:t> الذي يحتوي على كل البرامج </a:t>
            </a:r>
            <a:r>
              <a:rPr lang="ar-IQ" dirty="0"/>
              <a:t>.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ar-IQ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>
            <a:prstTxWarp prst="textTriangle">
              <a:avLst/>
            </a:prstTxWarp>
          </a:bodyPr>
          <a:lstStyle/>
          <a:p>
            <a:pPr algn="r"/>
            <a:r>
              <a:rPr lang="ar-IQ" sz="3600" b="1" u="sng" dirty="0"/>
              <a:t>كيفية تشغيل نظام</a:t>
            </a:r>
            <a:r>
              <a:rPr lang="en-US" sz="3600" b="1" u="sng" dirty="0"/>
              <a:t> Windows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3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179512" y="908720"/>
            <a:ext cx="8785225" cy="5616624"/>
          </a:xfrm>
        </p:spPr>
        <p:txBody>
          <a:bodyPr>
            <a:noAutofit/>
          </a:bodyPr>
          <a:lstStyle/>
          <a:p>
            <a:r>
              <a:rPr lang="ar-IQ" sz="2400" b="1" u="sng" dirty="0" smtClean="0"/>
              <a:t>استخدام </a:t>
            </a:r>
            <a:r>
              <a:rPr lang="ar-IQ" sz="2400" b="1" u="sng" dirty="0"/>
              <a:t>الفأرة </a:t>
            </a:r>
            <a:r>
              <a:rPr lang="en-US" sz="2400" b="1" u="sng" dirty="0"/>
              <a:t>Mouse</a:t>
            </a:r>
            <a:r>
              <a:rPr lang="ar-IQ" sz="2400" b="1" u="sng" dirty="0" smtClean="0"/>
              <a:t>: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ar-IQ" sz="2400" dirty="0" smtClean="0"/>
              <a:t>صمم </a:t>
            </a:r>
            <a:r>
              <a:rPr lang="en-US" sz="2400" dirty="0"/>
              <a:t>Windows </a:t>
            </a:r>
            <a:r>
              <a:rPr lang="ar-IQ" sz="2400" dirty="0" smtClean="0"/>
              <a:t> ليعمل </a:t>
            </a:r>
            <a:r>
              <a:rPr lang="ar-IQ" sz="2400" dirty="0"/>
              <a:t>مع جهاز ملحق به يسمى الفارة </a:t>
            </a:r>
            <a:r>
              <a:rPr lang="ar-IQ" sz="2400" dirty="0" smtClean="0"/>
              <a:t>(التي تعتبر من وحدات الادخال) بالرغم </a:t>
            </a:r>
            <a:r>
              <a:rPr lang="ar-IQ" sz="2400" dirty="0"/>
              <a:t>من </a:t>
            </a:r>
            <a:r>
              <a:rPr lang="ar-IQ" sz="2400" dirty="0" smtClean="0"/>
              <a:t>امكانية </a:t>
            </a:r>
            <a:r>
              <a:rPr lang="ar-IQ" sz="2400" dirty="0"/>
              <a:t>استخدام لوحة المفاتيح، </a:t>
            </a:r>
            <a:r>
              <a:rPr lang="ar-IQ" sz="2400" dirty="0" smtClean="0"/>
              <a:t>لأنه </a:t>
            </a:r>
            <a:r>
              <a:rPr lang="ar-IQ" sz="2400" dirty="0"/>
              <a:t>اسهل واسرع في التطبيق عن طريق مؤشر يتحرك </a:t>
            </a:r>
            <a:r>
              <a:rPr lang="ar-IQ" sz="2400" dirty="0" smtClean="0"/>
              <a:t>على</a:t>
            </a:r>
            <a:r>
              <a:rPr lang="ar-IQ" sz="2400" dirty="0"/>
              <a:t> </a:t>
            </a:r>
            <a:r>
              <a:rPr lang="ar-IQ" sz="2400" dirty="0" smtClean="0"/>
              <a:t>الشاشة</a:t>
            </a:r>
            <a:r>
              <a:rPr lang="ar-IQ" sz="2400" dirty="0"/>
              <a:t>. </a:t>
            </a:r>
            <a:endParaRPr lang="ar-IQ" sz="2400" dirty="0" smtClean="0"/>
          </a:p>
          <a:p>
            <a:r>
              <a:rPr lang="ar-IQ" sz="2400" dirty="0" smtClean="0"/>
              <a:t>وهناك </a:t>
            </a:r>
            <a:r>
              <a:rPr lang="ar-IQ" sz="2400" dirty="0"/>
              <a:t>اربعة اجراءات اساسية </a:t>
            </a:r>
            <a:r>
              <a:rPr lang="ar-IQ" sz="2400" dirty="0" smtClean="0"/>
              <a:t>للماوس وهي:</a:t>
            </a:r>
            <a:endParaRPr lang="en-US" sz="2400" dirty="0"/>
          </a:p>
          <a:p>
            <a:r>
              <a:rPr lang="ar-IQ" sz="2400" dirty="0"/>
              <a:t>1 - التأشير </a:t>
            </a:r>
            <a:r>
              <a:rPr lang="en-US" sz="2400" dirty="0"/>
              <a:t>Select</a:t>
            </a:r>
          </a:p>
          <a:p>
            <a:r>
              <a:rPr lang="ar-IQ" sz="2400" dirty="0"/>
              <a:t>2 -النقر المفرد </a:t>
            </a:r>
            <a:r>
              <a:rPr lang="en-US" sz="2400" dirty="0"/>
              <a:t>One click</a:t>
            </a:r>
          </a:p>
          <a:p>
            <a:r>
              <a:rPr lang="ar-IQ" sz="2400" dirty="0"/>
              <a:t>3 - النقر المزدوج </a:t>
            </a:r>
            <a:r>
              <a:rPr lang="en-US" sz="2400" dirty="0"/>
              <a:t>Double click</a:t>
            </a:r>
          </a:p>
          <a:p>
            <a:r>
              <a:rPr lang="ar-IQ" sz="2400" dirty="0"/>
              <a:t>4 - السحب </a:t>
            </a:r>
            <a:r>
              <a:rPr lang="en-US" sz="2400" dirty="0"/>
              <a:t>Drag &amp; </a:t>
            </a:r>
            <a:r>
              <a:rPr lang="en-US" sz="2400" dirty="0" smtClean="0"/>
              <a:t>Drop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255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569325" cy="5256584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45720" indent="0">
              <a:buNone/>
            </a:pPr>
            <a:endParaRPr lang="ar-IQ" smtClean="0"/>
          </a:p>
          <a:p>
            <a:pPr marL="45720" indent="0">
              <a:buNone/>
            </a:pPr>
            <a:endParaRPr lang="ar-IQ" b="1" u="sng" smtClean="0"/>
          </a:p>
          <a:p>
            <a:r>
              <a:rPr lang="ar-IQ" smtClean="0"/>
              <a:t>وغالبا ما يكون الزر الايسر للعمليات الاساسية من حيث التأشير والاختيار والسحب والنقر</a:t>
            </a:r>
            <a:endParaRPr lang="en-US" smtClean="0"/>
          </a:p>
          <a:p>
            <a:r>
              <a:rPr lang="ar-IQ" smtClean="0"/>
              <a:t>ويكون الزر الايمن للعمليات الاختزالية وفتح القوائم المنبثقة. </a:t>
            </a:r>
            <a:endParaRPr lang="en-US" smtClean="0"/>
          </a:p>
          <a:p>
            <a:endParaRPr lang="ar-IQ" b="1" u="sng" smtClean="0"/>
          </a:p>
          <a:p>
            <a:pPr marL="45720" indent="0">
              <a:buNone/>
            </a:pPr>
            <a:r>
              <a:rPr lang="ar-IQ" b="1" u="sng" smtClean="0"/>
              <a:t>فتح القوائم المنبثقة:</a:t>
            </a:r>
            <a:endParaRPr lang="en-US" smtClean="0"/>
          </a:p>
          <a:p>
            <a:r>
              <a:rPr lang="ar-IQ" smtClean="0"/>
              <a:t>      على اية منطقة فارغة من سطح المكتب </a:t>
            </a:r>
            <a:r>
              <a:rPr lang="en-US" smtClean="0"/>
              <a:t>one click </a:t>
            </a:r>
            <a:r>
              <a:rPr lang="ar-IQ" smtClean="0"/>
              <a:t>عند النقر بزر الماوس الايمن نقرة واحدة</a:t>
            </a:r>
            <a:endParaRPr lang="en-US" smtClean="0"/>
          </a:p>
          <a:p>
            <a:r>
              <a:rPr lang="ar-IQ" smtClean="0"/>
              <a:t>المكتب او شريط المهام او على اية ايقونة، ستظهر قائمة خاصة بخصائص ذلك الموقع</a:t>
            </a:r>
            <a:endParaRPr lang="en-US" smtClean="0"/>
          </a:p>
          <a:p>
            <a:r>
              <a:rPr lang="ar-IQ" smtClean="0"/>
              <a:t>تحتوي على عدد من الايعازات والتي تختلف فيما بينها حسب الموقع الذي فتحت له القائمة: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9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ar-IQ" b="1" u="sng" dirty="0"/>
          </a:p>
          <a:p>
            <a:endParaRPr lang="ar-IQ" b="1" u="sng" dirty="0" smtClean="0"/>
          </a:p>
          <a:p>
            <a:pPr marL="45720" indent="0">
              <a:buNone/>
            </a:pPr>
            <a:endParaRPr lang="ar-IQ" dirty="0"/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u="sng" dirty="0"/>
              <a:t>اولا: القائمة الخاصة بخصائص سطح المكتب:</a:t>
            </a:r>
            <a:br>
              <a:rPr lang="ar-IQ" b="1" u="sng" dirty="0"/>
            </a:b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3059832" y="1340768"/>
            <a:ext cx="590465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ar-IQ" dirty="0"/>
              <a:t>على اية منطقة فارغة من سطح </a:t>
            </a:r>
            <a:r>
              <a:rPr lang="en-US" dirty="0"/>
              <a:t>one click </a:t>
            </a:r>
            <a:r>
              <a:rPr lang="ar-IQ" dirty="0"/>
              <a:t>عند النقر بزر الماوس الايمن نقرة واحدة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IQ" dirty="0"/>
              <a:t>المكتب ستظهر قائمة خاصة بخصائص سطح المكتب تحتوي على عدد من الايعازات مثل: </a:t>
            </a:r>
            <a:endParaRPr lang="ar-IQ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view</a:t>
            </a:r>
            <a:r>
              <a:rPr lang="ar-IQ" b="1" dirty="0" smtClean="0"/>
              <a:t>: </a:t>
            </a:r>
            <a:r>
              <a:rPr lang="ar-IQ" dirty="0" smtClean="0"/>
              <a:t>تستخدم لعرض الايقونات على سطح المكتب بحجم كبير او متوسط او صغير.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Arrange icons </a:t>
            </a:r>
            <a:r>
              <a:rPr lang="ar-IQ" b="1" dirty="0" smtClean="0"/>
              <a:t> او </a:t>
            </a:r>
            <a:r>
              <a:rPr lang="en-US" b="1" dirty="0" smtClean="0"/>
              <a:t>Sort by</a:t>
            </a:r>
            <a:r>
              <a:rPr lang="ar-IQ" b="1" dirty="0" smtClean="0"/>
              <a:t> ترتيب </a:t>
            </a:r>
            <a:r>
              <a:rPr lang="ar-IQ" b="1" dirty="0"/>
              <a:t>الايقونات :</a:t>
            </a:r>
            <a:r>
              <a:rPr lang="ar-IQ" dirty="0"/>
              <a:t> الخاصة بترتيب الايقونات المتناثرة على سطح المكتب</a:t>
            </a:r>
            <a:r>
              <a:rPr lang="ar-IQ" b="1" dirty="0"/>
              <a:t> </a:t>
            </a:r>
            <a:r>
              <a:rPr lang="ar-IQ" dirty="0" err="1"/>
              <a:t>وباسلوب</a:t>
            </a:r>
            <a:r>
              <a:rPr lang="ar-IQ" dirty="0"/>
              <a:t> معين اما حسب الاسم او حسب النوع او الحجم الترتيب التلقائي</a:t>
            </a:r>
            <a:r>
              <a:rPr lang="ar-IQ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IQ" b="1" dirty="0"/>
              <a:t> 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IQ" dirty="0"/>
              <a:t> </a:t>
            </a:r>
            <a:r>
              <a:rPr lang="en-US" dirty="0" smtClean="0"/>
              <a:t>     </a:t>
            </a:r>
            <a:r>
              <a:rPr lang="en-US" b="1" u="sng" dirty="0" smtClean="0"/>
              <a:t>Refresh </a:t>
            </a:r>
            <a:r>
              <a:rPr lang="ar-IQ" b="1" u="sng" dirty="0" smtClean="0"/>
              <a:t>انعاش الايقونات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IQ" dirty="0"/>
              <a:t> 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ar-IQ" dirty="0"/>
          </a:p>
        </p:txBody>
      </p:sp>
      <p:pic>
        <p:nvPicPr>
          <p:cNvPr id="6" name="Picture 2" descr="C:\Users\معرض-الهفهاف\Desktop\a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842" y="1484784"/>
            <a:ext cx="2978658" cy="51663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9569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539552" y="620688"/>
            <a:ext cx="8407400" cy="4406900"/>
          </a:xfrm>
        </p:spPr>
        <p:txBody>
          <a:bodyPr/>
          <a:lstStyle/>
          <a:p>
            <a:r>
              <a:rPr lang="ar-IQ" b="1" u="sng" dirty="0"/>
              <a:t>اما </a:t>
            </a:r>
            <a:r>
              <a:rPr lang="ar-IQ" b="1" u="sng" dirty="0" err="1"/>
              <a:t>بايعاز</a:t>
            </a:r>
            <a:r>
              <a:rPr lang="ar-IQ" b="1" u="sng" dirty="0"/>
              <a:t> </a:t>
            </a:r>
            <a:r>
              <a:rPr lang="en-US" b="1" u="sng" dirty="0"/>
              <a:t>Paste</a:t>
            </a:r>
            <a:r>
              <a:rPr lang="en-US" dirty="0"/>
              <a:t> </a:t>
            </a:r>
            <a:r>
              <a:rPr lang="ar-IQ" dirty="0"/>
              <a:t>ايعاز لصق ملف او ايقونة تم تحديدها مسبقا بواسطة </a:t>
            </a:r>
            <a:r>
              <a:rPr lang="en-US" dirty="0"/>
              <a:t>cut or copy</a:t>
            </a:r>
          </a:p>
          <a:p>
            <a:pPr marL="45720" indent="0">
              <a:buNone/>
            </a:pPr>
            <a:endParaRPr lang="ar-IQ" dirty="0" smtClean="0"/>
          </a:p>
          <a:p>
            <a:pPr marL="45720" indent="0">
              <a:buNone/>
            </a:pPr>
            <a:r>
              <a:rPr lang="en-US" b="1" u="sng" dirty="0"/>
              <a:t>New </a:t>
            </a:r>
            <a:r>
              <a:rPr lang="ar-IQ" b="1" u="sng" dirty="0"/>
              <a:t>ايعاز جديد</a:t>
            </a:r>
            <a:r>
              <a:rPr lang="ar-IQ" dirty="0"/>
              <a:t> لخلق او انشاء ملف جديد او مجلد او طريق مختصر جديد</a:t>
            </a:r>
            <a:endParaRPr lang="en-US" dirty="0"/>
          </a:p>
          <a:p>
            <a:pPr marL="45720" indent="0">
              <a:buNone/>
            </a:pPr>
            <a:endParaRPr lang="ar-IQ" dirty="0"/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3894336" cy="3787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01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dirty="0" smtClean="0"/>
              <a:t>عند </a:t>
            </a:r>
            <a:r>
              <a:rPr lang="ar-IQ" dirty="0"/>
              <a:t>النقر بزر الماوس الايمن نقرة واحدة </a:t>
            </a:r>
            <a:r>
              <a:rPr lang="en-US" dirty="0"/>
              <a:t>one click </a:t>
            </a:r>
            <a:r>
              <a:rPr lang="ar-IQ" dirty="0"/>
              <a:t>على اية ايقونة من سطح المكتب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IQ" dirty="0"/>
              <a:t>ستظهر قائمة خاصة بخصائص الايقونة تحتوي على عدد من الايعازات مثل: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/>
              <a:t>Open</a:t>
            </a:r>
            <a:r>
              <a:rPr lang="en-US" dirty="0"/>
              <a:t>  </a:t>
            </a:r>
            <a:r>
              <a:rPr lang="ar-IQ" dirty="0"/>
              <a:t>وهو ايعاز فتح الايقونة ويستخدم بدلا عن النقر المزدوج.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 smtClean="0"/>
              <a:t> Open </a:t>
            </a:r>
            <a:r>
              <a:rPr lang="en-US" b="1" u="sng" dirty="0"/>
              <a:t>with</a:t>
            </a:r>
            <a:r>
              <a:rPr lang="en-US" dirty="0"/>
              <a:t>  </a:t>
            </a:r>
            <a:r>
              <a:rPr lang="ar-IQ" dirty="0"/>
              <a:t>لفتح ايقونات خاصة ببرامج من خلال فتح نافذة تحتوي عدة برامج يتم عن </a:t>
            </a:r>
            <a:r>
              <a:rPr lang="ar-IQ" dirty="0" smtClean="0"/>
              <a:t>طريق </a:t>
            </a:r>
            <a:r>
              <a:rPr lang="ar-IQ" dirty="0"/>
              <a:t>اختيار احدها تشغيل البرنامج المطلوب.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/>
              <a:t>Cut</a:t>
            </a:r>
            <a:r>
              <a:rPr lang="en-US" dirty="0"/>
              <a:t> </a:t>
            </a:r>
            <a:r>
              <a:rPr lang="ar-IQ" dirty="0"/>
              <a:t>لقطع ايقونة وكل محتوياتها من موقعها </a:t>
            </a:r>
            <a:r>
              <a:rPr lang="ar-IQ" dirty="0" smtClean="0"/>
              <a:t>و نقلها </a:t>
            </a:r>
            <a:r>
              <a:rPr lang="ar-IQ" dirty="0"/>
              <a:t>الى موقع اخر.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u="sng" dirty="0" smtClean="0"/>
              <a:t> Copy</a:t>
            </a:r>
            <a:r>
              <a:rPr lang="en-US" dirty="0" smtClean="0"/>
              <a:t> </a:t>
            </a:r>
            <a:r>
              <a:rPr lang="ar-IQ" dirty="0"/>
              <a:t>لنسخ ايقونة وكل محتوياتها من موقعها لنقلها الى موقع اخر مع بقاء الايقونة الاصلية </a:t>
            </a:r>
            <a:r>
              <a:rPr lang="ar-IQ" dirty="0" smtClean="0"/>
              <a:t>في </a:t>
            </a:r>
            <a:r>
              <a:rPr lang="ar-IQ" dirty="0"/>
              <a:t>موقعها.</a:t>
            </a:r>
            <a:endParaRPr lang="en-US" dirty="0"/>
          </a:p>
          <a:p>
            <a:pPr marL="45720" indent="0">
              <a:lnSpc>
                <a:spcPct val="150000"/>
              </a:lnSpc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u="sng" dirty="0" smtClean="0"/>
              <a:t>ثانيا: القائمة </a:t>
            </a:r>
            <a:r>
              <a:rPr lang="ar-IQ" b="1" u="sng" dirty="0"/>
              <a:t>الخاصة بخصائص الايقونات</a:t>
            </a:r>
            <a:r>
              <a:rPr lang="ar-IQ" b="1" u="sng" dirty="0" smtClean="0"/>
              <a:t>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284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371</TotalTime>
  <Words>682</Words>
  <Application>Microsoft Office PowerPoint</Application>
  <PresentationFormat>عرض على الشاشة (3:4)‏</PresentationFormat>
  <Paragraphs>70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شبكة</vt:lpstr>
      <vt:lpstr>مادة اساسيات الحاسوب كلية التربية/القرنة  قسم اللغة الانكليزية و الكيمياء المرحلة الاولى  مدرس المادة: م.م عمار عبد الجبار </vt:lpstr>
      <vt:lpstr>نظام التشغيل  Windows</vt:lpstr>
      <vt:lpstr>عرض تقديمي في PowerPoint</vt:lpstr>
      <vt:lpstr>كيفية تشغيل نظام Windows </vt:lpstr>
      <vt:lpstr>عرض تقديمي في PowerPoint</vt:lpstr>
      <vt:lpstr>عرض تقديمي في PowerPoint</vt:lpstr>
      <vt:lpstr>اولا: القائمة الخاصة بخصائص سطح المكتب: </vt:lpstr>
      <vt:lpstr>عرض تقديمي في PowerPoint</vt:lpstr>
      <vt:lpstr>ثانيا: القائمة الخاصة بخصائص الايقونات:</vt:lpstr>
      <vt:lpstr>ثانيا: القائمة الخاصة بخصائص الايقونات: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اساسيات الحاسوب كلية التربية/القرنة  قسم اللغة الانكليزية  المرحلة الاولى  مدرس المادة: م.م عمار عبد الجبار </dc:title>
  <dc:creator>Z</dc:creator>
  <cp:lastModifiedBy>معرض-الهفهاف</cp:lastModifiedBy>
  <cp:revision>44</cp:revision>
  <dcterms:created xsi:type="dcterms:W3CDTF">2020-04-27T10:50:29Z</dcterms:created>
  <dcterms:modified xsi:type="dcterms:W3CDTF">2021-03-21T20:06:22Z</dcterms:modified>
</cp:coreProperties>
</file>